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7" r:id="rId3"/>
    <p:sldId id="270" r:id="rId4"/>
    <p:sldId id="274" r:id="rId5"/>
    <p:sldId id="275" r:id="rId6"/>
    <p:sldId id="276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443B7-5A22-453C-942B-DB7821EC2006}" type="datetimeFigureOut">
              <a:rPr lang="en-AU" smtClean="0"/>
              <a:t>11/02/2022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9F657-6368-4CB7-9ADB-8C6E7C6E57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0953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13663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67597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00445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Sanity check: initial temperature is higher than both </a:t>
            </a:r>
            <a:r>
              <a:rPr lang="en-AU"/>
              <a:t>other temperatures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06808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44095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03615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D459-5EA7-47FE-9A77-0F70CDDDB502}" type="datetimeFigureOut">
              <a:rPr lang="en-AU" smtClean="0"/>
              <a:t>11/02/2022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C46D-4785-4AD3-B856-90B88155B6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0395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D459-5EA7-47FE-9A77-0F70CDDDB502}" type="datetimeFigureOut">
              <a:rPr lang="en-AU" smtClean="0"/>
              <a:t>11/02/2022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C46D-4785-4AD3-B856-90B88155B6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183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D459-5EA7-47FE-9A77-0F70CDDDB502}" type="datetimeFigureOut">
              <a:rPr lang="en-AU" smtClean="0"/>
              <a:t>11/02/2022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C46D-4785-4AD3-B856-90B88155B6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9788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D459-5EA7-47FE-9A77-0F70CDDDB502}" type="datetimeFigureOut">
              <a:rPr lang="en-AU" smtClean="0"/>
              <a:t>11/02/2022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C46D-4785-4AD3-B856-90B88155B6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8381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D459-5EA7-47FE-9A77-0F70CDDDB502}" type="datetimeFigureOut">
              <a:rPr lang="en-AU" smtClean="0"/>
              <a:t>11/02/2022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C46D-4785-4AD3-B856-90B88155B6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2601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D459-5EA7-47FE-9A77-0F70CDDDB502}" type="datetimeFigureOut">
              <a:rPr lang="en-AU" smtClean="0"/>
              <a:t>11/02/2022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C46D-4785-4AD3-B856-90B88155B6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351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D459-5EA7-47FE-9A77-0F70CDDDB502}" type="datetimeFigureOut">
              <a:rPr lang="en-AU" smtClean="0"/>
              <a:t>11/02/2022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C46D-4785-4AD3-B856-90B88155B6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5613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D459-5EA7-47FE-9A77-0F70CDDDB502}" type="datetimeFigureOut">
              <a:rPr lang="en-AU" smtClean="0"/>
              <a:t>11/02/2022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C46D-4785-4AD3-B856-90B88155B6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4364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D459-5EA7-47FE-9A77-0F70CDDDB502}" type="datetimeFigureOut">
              <a:rPr lang="en-AU" smtClean="0"/>
              <a:t>11/02/2022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C46D-4785-4AD3-B856-90B88155B6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9299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D459-5EA7-47FE-9A77-0F70CDDDB502}" type="datetimeFigureOut">
              <a:rPr lang="en-AU" smtClean="0"/>
              <a:t>11/02/2022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C46D-4785-4AD3-B856-90B88155B6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982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D459-5EA7-47FE-9A77-0F70CDDDB502}" type="datetimeFigureOut">
              <a:rPr lang="en-AU" smtClean="0"/>
              <a:t>11/02/2022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C46D-4785-4AD3-B856-90B88155B6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426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AD459-5EA7-47FE-9A77-0F70CDDDB502}" type="datetimeFigureOut">
              <a:rPr lang="en-AU" smtClean="0"/>
              <a:t>11/02/2022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EC46D-4785-4AD3-B856-90B88155B6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287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ln w="38100">
            <a:solidFill>
              <a:srgbClr val="00B0F0"/>
            </a:solidFill>
          </a:ln>
        </p:spPr>
        <p:txBody>
          <a:bodyPr anchor="ctr"/>
          <a:lstStyle/>
          <a:p>
            <a:r>
              <a:rPr lang="en-AU" dirty="0"/>
              <a:t>Thermal Equilibrium</a:t>
            </a:r>
          </a:p>
        </p:txBody>
      </p:sp>
    </p:spTree>
    <p:extLst>
      <p:ext uri="{BB962C8B-B14F-4D97-AF65-F5344CB8AC3E}">
        <p14:creationId xmlns:p14="http://schemas.microsoft.com/office/powerpoint/2010/main" val="4113773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32983"/>
            <a:ext cx="94692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/>
              <a:t>Heat Transfer and Thermal Equilibrium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/>
              <a:t>If two objects of different temperatures touch, thermal energy will move from the hotter object to the cooler object until they both reach the same temperature.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AU" sz="2800" dirty="0"/>
              <a:t>This state of balance is called </a:t>
            </a:r>
            <a:r>
              <a:rPr lang="en-AU" sz="2800" b="1" dirty="0"/>
              <a:t>thermal equilibrium</a:t>
            </a:r>
            <a:r>
              <a:rPr lang="en-AU" sz="28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/>
              <a:t>During this process, energy is conserved: the heat energy lost by the hotter material is equal to the heat energy gained by the colder material.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148208"/>
            <a:ext cx="4023093" cy="584775"/>
          </a:xfrm>
          <a:prstGeom prst="homePlate">
            <a:avLst/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68AE1EC-10D4-4F8F-BFF0-B8B5A64C1A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9339" b="5349"/>
          <a:stretch/>
        </p:blipFill>
        <p:spPr>
          <a:xfrm>
            <a:off x="6400801" y="4221904"/>
            <a:ext cx="2200940" cy="256166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304E683-6FB3-4A52-B3E0-F2FFAC880BA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694" r="28171" b="5349"/>
          <a:stretch/>
        </p:blipFill>
        <p:spPr>
          <a:xfrm>
            <a:off x="8601741" y="4221904"/>
            <a:ext cx="1685260" cy="25616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C897789-AC59-4619-93BF-F021471A3C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861" b="5349"/>
          <a:stretch/>
        </p:blipFill>
        <p:spPr>
          <a:xfrm>
            <a:off x="10287001" y="4221904"/>
            <a:ext cx="1523113" cy="256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5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8208"/>
            <a:ext cx="3310182" cy="584775"/>
          </a:xfrm>
          <a:prstGeom prst="homePlate">
            <a:avLst/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Skill Development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732983"/>
            <a:ext cx="1129709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AU" sz="2800" dirty="0"/>
              <a:t>The hot water tap of a bath delivers water at 80 °C. Ten litres of hot water are added to a bath containing 30 litres of water at 20 °C. Ignoring the energy losses to the surrounding environment, what will be the final temperature of the water bath? The specific heat capacity of water is 4.18 × 10</a:t>
            </a:r>
            <a:r>
              <a:rPr lang="en-AU" sz="2800" baseline="30000" dirty="0"/>
              <a:t>3</a:t>
            </a:r>
            <a:r>
              <a:rPr lang="en-AU" sz="2800" dirty="0"/>
              <a:t> J kg</a:t>
            </a:r>
            <a:r>
              <a:rPr lang="en-AU" sz="2800" baseline="30000" dirty="0"/>
              <a:t>-1</a:t>
            </a:r>
            <a:r>
              <a:rPr lang="en-AU" sz="2800" dirty="0"/>
              <a:t> K</a:t>
            </a:r>
            <a:r>
              <a:rPr lang="en-AU" sz="2800" baseline="30000" dirty="0"/>
              <a:t>-1</a:t>
            </a:r>
            <a:r>
              <a:rPr lang="en-AU" sz="2800" dirty="0"/>
              <a:t>, and its density is 1.00 kg L</a:t>
            </a:r>
            <a:r>
              <a:rPr lang="en-AU" sz="2800" baseline="30000" dirty="0"/>
              <a:t>-1</a:t>
            </a:r>
            <a:r>
              <a:rPr lang="en-AU" sz="2800" dirty="0"/>
              <a:t>.</a:t>
            </a:r>
          </a:p>
          <a:p>
            <a:endParaRPr lang="en-AU" sz="2800" b="1" dirty="0"/>
          </a:p>
          <a:p>
            <a:pPr algn="ctr"/>
            <a:r>
              <a:rPr lang="en-US" sz="2400" b="1" dirty="0"/>
              <a:t>heat lost by hot water = heat gained by cold water</a:t>
            </a:r>
          </a:p>
          <a:p>
            <a:pPr algn="ctr"/>
            <a:r>
              <a:rPr lang="en-US" sz="2400" b="1" dirty="0"/>
              <a:t>Q = mc</a:t>
            </a:r>
            <a:r>
              <a:rPr lang="el-GR" sz="2400" b="1" dirty="0"/>
              <a:t>Δ</a:t>
            </a:r>
            <a:r>
              <a:rPr lang="en-AU" sz="2400" b="1" dirty="0"/>
              <a:t>T</a:t>
            </a:r>
            <a:endParaRPr lang="en-US" sz="2400" b="1" dirty="0"/>
          </a:p>
          <a:p>
            <a:endParaRPr lang="en-US" sz="2400" i="1" dirty="0"/>
          </a:p>
          <a:p>
            <a:r>
              <a:rPr lang="en-US" sz="2400" i="1" dirty="0"/>
              <a:t>If</a:t>
            </a:r>
            <a:r>
              <a:rPr lang="en-US" sz="2400" b="1" i="1" dirty="0"/>
              <a:t> T</a:t>
            </a:r>
            <a:r>
              <a:rPr lang="en-US" sz="2400" b="1" i="1" baseline="-25000" dirty="0"/>
              <a:t>f</a:t>
            </a:r>
            <a:r>
              <a:rPr lang="en-US" sz="2400" b="1" i="1" dirty="0"/>
              <a:t> </a:t>
            </a:r>
            <a:r>
              <a:rPr lang="en-US" sz="2400" i="1" dirty="0"/>
              <a:t>is the final temperature of the mixture:</a:t>
            </a:r>
            <a:endParaRPr lang="en-AU" sz="2400" dirty="0"/>
          </a:p>
          <a:p>
            <a:pPr algn="ctr"/>
            <a:r>
              <a:rPr lang="en-US" sz="2400" b="1" dirty="0"/>
              <a:t>10 × 4180 × (80 – </a:t>
            </a:r>
            <a:r>
              <a:rPr lang="en-US" sz="2400" b="1" dirty="0" err="1"/>
              <a:t>T</a:t>
            </a:r>
            <a:r>
              <a:rPr lang="en-US" sz="2400" b="1" baseline="-25000" dirty="0" err="1"/>
              <a:t>f</a:t>
            </a:r>
            <a:r>
              <a:rPr lang="en-US" sz="2400" b="1" dirty="0"/>
              <a:t>) = 30 × 4180 × (T</a:t>
            </a:r>
            <a:r>
              <a:rPr lang="en-US" sz="2400" b="1" baseline="-25000" dirty="0"/>
              <a:t>f</a:t>
            </a:r>
            <a:r>
              <a:rPr lang="en-US" sz="2400" b="1" dirty="0"/>
              <a:t> – 20)</a:t>
            </a:r>
            <a:endParaRPr lang="en-AU" sz="2400" dirty="0"/>
          </a:p>
          <a:p>
            <a:pPr algn="ctr"/>
            <a:r>
              <a:rPr lang="en-US" sz="1600" i="1" dirty="0"/>
              <a:t>(Remember, we always want what’s in the brackets to be positive: that’s why we always made T</a:t>
            </a:r>
            <a:r>
              <a:rPr lang="en-US" sz="1600" i="1" baseline="-25000" dirty="0"/>
              <a:t>2</a:t>
            </a:r>
            <a:r>
              <a:rPr lang="en-US" sz="1600" i="1" dirty="0"/>
              <a:t> the higher temperature before.</a:t>
            </a:r>
            <a:br>
              <a:rPr lang="en-US" sz="1600" i="1" dirty="0"/>
            </a:br>
            <a:r>
              <a:rPr lang="en-US" sz="1600" i="1" dirty="0"/>
              <a:t>The final temperature will be somewhere between 80 and 20, so we can be confident that </a:t>
            </a:r>
            <a:r>
              <a:rPr lang="en-US" sz="1600" b="1" dirty="0"/>
              <a:t>80 – </a:t>
            </a:r>
            <a:r>
              <a:rPr lang="en-US" sz="1600" b="1" dirty="0" err="1"/>
              <a:t>T</a:t>
            </a:r>
            <a:r>
              <a:rPr lang="en-US" sz="1600" b="1" baseline="-25000" dirty="0" err="1"/>
              <a:t>f</a:t>
            </a:r>
            <a:r>
              <a:rPr lang="en-US" sz="1600" i="1" dirty="0"/>
              <a:t> and </a:t>
            </a:r>
            <a:r>
              <a:rPr lang="en-US" sz="1600" b="1" dirty="0" err="1"/>
              <a:t>T</a:t>
            </a:r>
            <a:r>
              <a:rPr lang="en-US" sz="1600" b="1" baseline="-25000" dirty="0" err="1"/>
              <a:t>f</a:t>
            </a:r>
            <a:r>
              <a:rPr lang="en-US" sz="1600" b="1" dirty="0"/>
              <a:t> – 20</a:t>
            </a:r>
            <a:r>
              <a:rPr lang="en-US" sz="1600" i="1" dirty="0"/>
              <a:t> will both be positive.)</a:t>
            </a:r>
          </a:p>
          <a:p>
            <a:endParaRPr lang="en-US" sz="2400" b="1" dirty="0"/>
          </a:p>
          <a:p>
            <a:r>
              <a:rPr lang="en-US" sz="2400" i="1" dirty="0"/>
              <a:t>Cancel 4180 from both sides and expand the brackets:</a:t>
            </a:r>
            <a:endParaRPr lang="en-US" sz="2400" b="1" i="1" dirty="0"/>
          </a:p>
          <a:p>
            <a:pPr algn="ctr"/>
            <a:r>
              <a:rPr lang="en-US" sz="2400" b="1" dirty="0"/>
              <a:t>800 – 10 </a:t>
            </a:r>
            <a:r>
              <a:rPr lang="en-US" sz="2400" b="1" dirty="0" err="1"/>
              <a:t>T</a:t>
            </a:r>
            <a:r>
              <a:rPr lang="en-US" sz="2400" b="1" baseline="-25000" dirty="0" err="1"/>
              <a:t>f</a:t>
            </a:r>
            <a:r>
              <a:rPr lang="en-US" sz="2400" b="1" dirty="0"/>
              <a:t> = 30 </a:t>
            </a:r>
            <a:r>
              <a:rPr lang="en-US" sz="2400" b="1" dirty="0" err="1"/>
              <a:t>T</a:t>
            </a:r>
            <a:r>
              <a:rPr lang="en-US" sz="2400" b="1" baseline="-25000" dirty="0" err="1"/>
              <a:t>f</a:t>
            </a:r>
            <a:r>
              <a:rPr lang="en-US" sz="2400" b="1" dirty="0"/>
              <a:t> – 600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928161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8208"/>
            <a:ext cx="3310182" cy="584775"/>
          </a:xfrm>
          <a:prstGeom prst="homePlate">
            <a:avLst/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Skill Development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732983"/>
            <a:ext cx="116571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800 – 10 </a:t>
            </a:r>
            <a:r>
              <a:rPr lang="en-US" sz="2400" b="1" dirty="0" err="1"/>
              <a:t>T</a:t>
            </a:r>
            <a:r>
              <a:rPr lang="en-US" sz="2400" b="1" baseline="-25000" dirty="0" err="1"/>
              <a:t>f</a:t>
            </a:r>
            <a:r>
              <a:rPr lang="en-US" sz="2400" b="1"/>
              <a:t> = 30 </a:t>
            </a:r>
            <a:r>
              <a:rPr lang="en-US" sz="2400" b="1" dirty="0" err="1"/>
              <a:t>T</a:t>
            </a:r>
            <a:r>
              <a:rPr lang="en-US" sz="2400" b="1" baseline="-25000" dirty="0" err="1"/>
              <a:t>f</a:t>
            </a:r>
            <a:r>
              <a:rPr lang="en-US" sz="2400" b="1" dirty="0"/>
              <a:t> – 600</a:t>
            </a:r>
            <a:endParaRPr lang="en-AU" sz="2400" dirty="0"/>
          </a:p>
          <a:p>
            <a:endParaRPr lang="en-US" sz="2400" i="1" dirty="0"/>
          </a:p>
          <a:p>
            <a:r>
              <a:rPr lang="en-US" sz="2400" i="1" dirty="0"/>
              <a:t>Rearranging:</a:t>
            </a:r>
            <a:endParaRPr lang="en-US" sz="2400" b="1" dirty="0"/>
          </a:p>
          <a:p>
            <a:pPr algn="ctr"/>
            <a:r>
              <a:rPr lang="en-US" sz="2400" b="1" dirty="0"/>
              <a:t>800 + 600 = 30 T</a:t>
            </a:r>
            <a:r>
              <a:rPr lang="en-US" sz="2400" b="1" baseline="-25000" dirty="0"/>
              <a:t>f</a:t>
            </a:r>
            <a:r>
              <a:rPr lang="en-US" sz="2400" b="1" dirty="0"/>
              <a:t> + 10 T</a:t>
            </a:r>
            <a:r>
              <a:rPr lang="en-US" sz="2400" b="1" baseline="-25000" dirty="0"/>
              <a:t>f</a:t>
            </a:r>
            <a:endParaRPr lang="en-AU" sz="2400" baseline="-25000" dirty="0"/>
          </a:p>
          <a:p>
            <a:pPr algn="ctr"/>
            <a:r>
              <a:rPr lang="en-US" sz="2400" b="1" dirty="0"/>
              <a:t>1400 = 40 </a:t>
            </a:r>
            <a:r>
              <a:rPr lang="en-US" sz="2400" b="1" dirty="0" err="1"/>
              <a:t>T</a:t>
            </a:r>
            <a:r>
              <a:rPr lang="en-US" sz="2400" b="1" baseline="-25000" dirty="0" err="1"/>
              <a:t>f</a:t>
            </a:r>
            <a:endParaRPr lang="en-AU" sz="2400" dirty="0"/>
          </a:p>
          <a:p>
            <a:pPr algn="ctr"/>
            <a:r>
              <a:rPr lang="en-US" sz="2400" b="1" dirty="0" err="1"/>
              <a:t>T</a:t>
            </a:r>
            <a:r>
              <a:rPr lang="en-US" sz="2400" b="1" baseline="-25000" dirty="0" err="1"/>
              <a:t>f</a:t>
            </a:r>
            <a:r>
              <a:rPr lang="en-US" sz="2400" b="1" dirty="0"/>
              <a:t> = 35 °C</a:t>
            </a:r>
          </a:p>
          <a:p>
            <a:endParaRPr lang="en-US" sz="2400" b="1" dirty="0"/>
          </a:p>
          <a:p>
            <a:r>
              <a:rPr lang="en-US" sz="2400" i="1" dirty="0"/>
              <a:t>Sanity check: is your final answer between the two original temperatures?</a:t>
            </a:r>
            <a:endParaRPr lang="en-AU" sz="2400" i="1" dirty="0"/>
          </a:p>
        </p:txBody>
      </p:sp>
    </p:spTree>
    <p:extLst>
      <p:ext uri="{BB962C8B-B14F-4D97-AF65-F5344CB8AC3E}">
        <p14:creationId xmlns:p14="http://schemas.microsoft.com/office/powerpoint/2010/main" val="351864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8208"/>
            <a:ext cx="3310182" cy="584775"/>
          </a:xfrm>
          <a:prstGeom prst="homePlate">
            <a:avLst/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Skill Development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0" y="732983"/>
                <a:ext cx="11297094" cy="5902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Font typeface="+mj-lt"/>
                  <a:buAutoNum type="arabicPeriod" startAt="2"/>
                </a:pPr>
                <a:r>
                  <a:rPr lang="en-AU" sz="2800" dirty="0"/>
                  <a:t>A 50-gram piece of iron (c = 4.40 × 10</a:t>
                </a:r>
                <a:r>
                  <a:rPr lang="en-AU" sz="2800" baseline="30000" dirty="0"/>
                  <a:t>2</a:t>
                </a:r>
                <a:r>
                  <a:rPr lang="en-AU" sz="2800" dirty="0"/>
                  <a:t> J kg</a:t>
                </a:r>
                <a:r>
                  <a:rPr lang="en-AU" sz="2800" baseline="30000" dirty="0"/>
                  <a:t>-1</a:t>
                </a:r>
                <a:r>
                  <a:rPr lang="en-AU" sz="2800" dirty="0"/>
                  <a:t> K</a:t>
                </a:r>
                <a:r>
                  <a:rPr lang="en-AU" sz="2800" baseline="30000" dirty="0"/>
                  <a:t>-1</a:t>
                </a:r>
                <a:r>
                  <a:rPr lang="en-AU" sz="2800" dirty="0"/>
                  <a:t>) was heated over a flame for several minutes. It was then plunged into a closed container containing 1.0 litre of water at 15 °C. After the temperatures equalised, the water had reached 17 °C. If no water changed to steam and no energy was lost to the environment, what was the temperature of the iron just before it entered the water?</a:t>
                </a:r>
              </a:p>
              <a:p>
                <a:endParaRPr lang="en-AU" sz="2800" dirty="0"/>
              </a:p>
              <a:p>
                <a:pPr algn="ctr"/>
                <a:r>
                  <a:rPr lang="en-US" sz="2400" b="1" dirty="0"/>
                  <a:t>heat lost by iron = heat gained by water</a:t>
                </a:r>
              </a:p>
              <a:p>
                <a:pPr algn="ctr"/>
                <a:r>
                  <a:rPr lang="en-US" sz="2400" b="1" dirty="0"/>
                  <a:t>Q = mc</a:t>
                </a:r>
                <a:r>
                  <a:rPr lang="el-GR" sz="2400" b="1" dirty="0"/>
                  <a:t>Δ</a:t>
                </a:r>
                <a:r>
                  <a:rPr lang="en-AU" sz="2400" b="1" dirty="0"/>
                  <a:t>T</a:t>
                </a:r>
                <a:endParaRPr lang="en-US" sz="2400" b="1" dirty="0"/>
              </a:p>
              <a:p>
                <a:pPr algn="ctr"/>
                <a:endParaRPr lang="en-US" sz="2400" b="1" dirty="0"/>
              </a:p>
              <a:p>
                <a:r>
                  <a:rPr lang="en-US" sz="2400" i="1" dirty="0"/>
                  <a:t>If</a:t>
                </a:r>
                <a:r>
                  <a:rPr lang="en-US" sz="2400" b="1" i="1" dirty="0"/>
                  <a:t> </a:t>
                </a:r>
                <a:r>
                  <a:rPr lang="en-US" sz="2400" b="1" i="1" dirty="0" err="1"/>
                  <a:t>T</a:t>
                </a:r>
                <a:r>
                  <a:rPr lang="en-US" sz="2400" b="1" i="1" baseline="-25000" dirty="0" err="1"/>
                  <a:t>i</a:t>
                </a:r>
                <a:r>
                  <a:rPr lang="en-US" sz="2400" b="1" i="1" dirty="0"/>
                  <a:t> </a:t>
                </a:r>
                <a:r>
                  <a:rPr lang="en-US" sz="2400" i="1" dirty="0"/>
                  <a:t>was the initial temperature of the iron:</a:t>
                </a:r>
                <a:endParaRPr lang="en-AU" sz="2400" dirty="0"/>
              </a:p>
              <a:p>
                <a:pPr algn="ctr"/>
                <a:r>
                  <a:rPr lang="en-US" sz="2400" b="1" dirty="0"/>
                  <a:t>0.05 × 440 × (</a:t>
                </a:r>
                <a:r>
                  <a:rPr lang="en-US" sz="2400" b="1" dirty="0" err="1"/>
                  <a:t>T</a:t>
                </a:r>
                <a:r>
                  <a:rPr lang="en-US" sz="2400" b="1" baseline="-25000" dirty="0" err="1"/>
                  <a:t>i</a:t>
                </a:r>
                <a:r>
                  <a:rPr lang="en-US" sz="2400" b="1" dirty="0"/>
                  <a:t> – 17) = 1 × 4180 × (17 – 15)</a:t>
                </a:r>
                <a:endParaRPr lang="en-US" sz="2400" i="1" dirty="0"/>
              </a:p>
              <a:p>
                <a:pPr algn="ctr"/>
                <a:r>
                  <a:rPr lang="en-US" sz="2400" b="1" dirty="0"/>
                  <a:t>22T – 374 = 8360</a:t>
                </a:r>
                <a:endParaRPr lang="en-AU" sz="2400" dirty="0"/>
              </a:p>
              <a:p>
                <a:pPr algn="ctr"/>
                <a:r>
                  <a:rPr lang="en-US" sz="2400" b="1" dirty="0" err="1"/>
                  <a:t>T</a:t>
                </a:r>
                <a:r>
                  <a:rPr lang="en-US" sz="2400" b="1" baseline="-25000" dirty="0" err="1"/>
                  <a:t>i</a:t>
                </a:r>
                <a:r>
                  <a:rPr lang="en-US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AU" sz="2400" b="1" i="0" smtClean="0"/>
                          <m:t>8734</m:t>
                        </m:r>
                      </m:num>
                      <m:den>
                        <m:r>
                          <m:rPr>
                            <m:nor/>
                          </m:rPr>
                          <a:rPr lang="en-AU" sz="2400" b="1" i="0" smtClean="0"/>
                          <m:t>22</m:t>
                        </m:r>
                      </m:den>
                    </m:f>
                  </m:oMath>
                </a14:m>
                <a:r>
                  <a:rPr lang="en-US" sz="2400" b="1" dirty="0"/>
                  <a:t> = 397 </a:t>
                </a:r>
                <a:r>
                  <a:rPr lang="en-AU" sz="2400" b="1" dirty="0"/>
                  <a:t>°C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32983"/>
                <a:ext cx="11297094" cy="5902706"/>
              </a:xfrm>
              <a:prstGeom prst="rect">
                <a:avLst/>
              </a:prstGeom>
              <a:blipFill>
                <a:blip r:embed="rId3"/>
                <a:stretch>
                  <a:fillRect l="-1133" t="-1135" r="-756" b="-10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708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8208"/>
            <a:ext cx="3310182" cy="584775"/>
          </a:xfrm>
          <a:prstGeom prst="homePlate">
            <a:avLst/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Skill Development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732983"/>
            <a:ext cx="1129709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AU" sz="2800" dirty="0"/>
              <a:t>Copper calorimeters are used to determine the specific heat capacity of unknown substances. A calorimeter of mass 41 g has 100 mL of 15°C water at placed in it. 50 g of iron is heated to 160 °C then carefully lowered into the water. What would be the final temperature of the water? (</a:t>
            </a:r>
            <a:r>
              <a:rPr lang="en-AU" sz="2800" dirty="0" err="1"/>
              <a:t>c</a:t>
            </a:r>
            <a:r>
              <a:rPr lang="en-AU" sz="2800" baseline="-25000" dirty="0" err="1"/>
              <a:t>copper</a:t>
            </a:r>
            <a:r>
              <a:rPr lang="en-AU" sz="2800" dirty="0"/>
              <a:t> = 385 J kg</a:t>
            </a:r>
            <a:r>
              <a:rPr lang="en-AU" sz="2800" baseline="30000" dirty="0"/>
              <a:t>-1</a:t>
            </a:r>
            <a:r>
              <a:rPr lang="en-AU" sz="2800" dirty="0"/>
              <a:t> K</a:t>
            </a:r>
            <a:r>
              <a:rPr lang="en-AU" sz="2800" baseline="30000" dirty="0"/>
              <a:t>-1</a:t>
            </a:r>
            <a:r>
              <a:rPr lang="en-AU" sz="2800" dirty="0"/>
              <a:t>, </a:t>
            </a:r>
            <a:r>
              <a:rPr lang="en-AU" sz="2800" dirty="0" err="1"/>
              <a:t>c</a:t>
            </a:r>
            <a:r>
              <a:rPr lang="en-AU" sz="2800" baseline="-25000" dirty="0" err="1"/>
              <a:t>iron</a:t>
            </a:r>
            <a:r>
              <a:rPr lang="en-AU" sz="2800" dirty="0"/>
              <a:t> = 440 J kg</a:t>
            </a:r>
            <a:r>
              <a:rPr lang="en-AU" sz="2800" baseline="30000" dirty="0"/>
              <a:t>-1</a:t>
            </a:r>
            <a:r>
              <a:rPr lang="en-AU" sz="2800" dirty="0"/>
              <a:t> K</a:t>
            </a:r>
            <a:r>
              <a:rPr lang="en-AU" sz="2800" baseline="30000" dirty="0"/>
              <a:t>-1</a:t>
            </a:r>
            <a:r>
              <a:rPr lang="en-AU" sz="2800" dirty="0"/>
              <a:t>, </a:t>
            </a:r>
            <a:r>
              <a:rPr lang="en-AU" sz="2800" dirty="0" err="1"/>
              <a:t>c</a:t>
            </a:r>
            <a:r>
              <a:rPr lang="en-AU" sz="2800" baseline="-25000" dirty="0" err="1"/>
              <a:t>water</a:t>
            </a:r>
            <a:r>
              <a:rPr lang="en-AU" sz="2800" dirty="0"/>
              <a:t> = 4180 J kg</a:t>
            </a:r>
            <a:r>
              <a:rPr lang="en-AU" sz="2800" baseline="30000" dirty="0"/>
              <a:t>-1</a:t>
            </a:r>
            <a:r>
              <a:rPr lang="en-AU" sz="2800" dirty="0"/>
              <a:t> K</a:t>
            </a:r>
            <a:r>
              <a:rPr lang="en-AU" sz="2800" baseline="30000" dirty="0"/>
              <a:t>-1</a:t>
            </a:r>
            <a:r>
              <a:rPr lang="en-AU" sz="2800" dirty="0"/>
              <a:t>)</a:t>
            </a:r>
          </a:p>
          <a:p>
            <a:endParaRPr lang="en-AU" sz="2800" dirty="0"/>
          </a:p>
          <a:p>
            <a:pPr algn="ctr"/>
            <a:r>
              <a:rPr lang="en-US" sz="2400" b="1" dirty="0"/>
              <a:t>heat lost by iron = heat gained by cold water + heat gained by calorimeter</a:t>
            </a:r>
          </a:p>
          <a:p>
            <a:pPr algn="ctr"/>
            <a:r>
              <a:rPr lang="en-US" sz="2400" b="1" dirty="0"/>
              <a:t>Q = mc</a:t>
            </a:r>
            <a:r>
              <a:rPr lang="el-GR" sz="2400" b="1" dirty="0"/>
              <a:t>Δ</a:t>
            </a:r>
            <a:r>
              <a:rPr lang="en-AU" sz="2400" b="1" dirty="0"/>
              <a:t>T</a:t>
            </a:r>
            <a:endParaRPr lang="en-US" sz="2400" b="1" dirty="0"/>
          </a:p>
          <a:p>
            <a:pPr algn="ctr"/>
            <a:endParaRPr lang="en-US" sz="2400" b="1" dirty="0"/>
          </a:p>
          <a:p>
            <a:r>
              <a:rPr lang="en-US" sz="2400" i="1" dirty="0"/>
              <a:t>Assuming that the water and the calorimeter reached thermal equilibrium before the iron was added, and the entire system has now reached thermal equilibrium,</a:t>
            </a:r>
          </a:p>
          <a:p>
            <a:r>
              <a:rPr lang="en-US" sz="2400" i="1" dirty="0"/>
              <a:t>if</a:t>
            </a:r>
            <a:r>
              <a:rPr lang="en-US" sz="2400" b="1" i="1" dirty="0"/>
              <a:t> </a:t>
            </a:r>
            <a:r>
              <a:rPr lang="en-US" sz="2400" b="1" i="1" dirty="0" err="1"/>
              <a:t>T</a:t>
            </a:r>
            <a:r>
              <a:rPr lang="en-US" sz="2400" b="1" i="1" baseline="-25000" dirty="0" err="1"/>
              <a:t>f</a:t>
            </a:r>
            <a:r>
              <a:rPr lang="en-US" sz="2400" b="1" i="1" dirty="0"/>
              <a:t> </a:t>
            </a:r>
            <a:r>
              <a:rPr lang="en-US" sz="2400" i="1" dirty="0"/>
              <a:t>is the final temperature of the system (and therefore the water):</a:t>
            </a:r>
            <a:endParaRPr lang="en-AU" sz="2400" i="1" dirty="0"/>
          </a:p>
          <a:p>
            <a:pPr algn="ctr"/>
            <a:r>
              <a:rPr lang="en-US" sz="2400" b="1" dirty="0"/>
              <a:t>0.05 × 440 × (160 – </a:t>
            </a:r>
            <a:r>
              <a:rPr lang="en-US" sz="2400" b="1" dirty="0" err="1"/>
              <a:t>T</a:t>
            </a:r>
            <a:r>
              <a:rPr lang="en-US" sz="2400" b="1" baseline="-25000" dirty="0" err="1"/>
              <a:t>f</a:t>
            </a:r>
            <a:r>
              <a:rPr lang="en-US" sz="2400" b="1" dirty="0"/>
              <a:t>) = 0.1 × 4180 × (</a:t>
            </a:r>
            <a:r>
              <a:rPr lang="en-US" sz="2400" b="1" dirty="0" err="1"/>
              <a:t>T</a:t>
            </a:r>
            <a:r>
              <a:rPr lang="en-US" sz="2400" b="1" baseline="-25000" dirty="0" err="1"/>
              <a:t>f</a:t>
            </a:r>
            <a:r>
              <a:rPr lang="en-US" sz="2400" b="1" dirty="0"/>
              <a:t> – 15) + 0.041 × 385 × (</a:t>
            </a:r>
            <a:r>
              <a:rPr lang="en-US" sz="2400" b="1" dirty="0" err="1"/>
              <a:t>T</a:t>
            </a:r>
            <a:r>
              <a:rPr lang="en-US" sz="2400" b="1" baseline="-25000" dirty="0" err="1"/>
              <a:t>f</a:t>
            </a:r>
            <a:r>
              <a:rPr lang="en-US" sz="2400" b="1" dirty="0"/>
              <a:t> – 15)</a:t>
            </a:r>
            <a:endParaRPr lang="en-AU" sz="2400" dirty="0"/>
          </a:p>
          <a:p>
            <a:pPr algn="ctr"/>
            <a:endParaRPr lang="en-US" sz="2400" i="1" dirty="0"/>
          </a:p>
          <a:p>
            <a:pPr algn="ctr"/>
            <a:r>
              <a:rPr lang="en-US" sz="2400" b="1" dirty="0"/>
              <a:t>3520 – 22 </a:t>
            </a:r>
            <a:r>
              <a:rPr lang="en-US" sz="2400" b="1" dirty="0" err="1"/>
              <a:t>T</a:t>
            </a:r>
            <a:r>
              <a:rPr lang="en-US" sz="2400" b="1" baseline="-25000" dirty="0" err="1"/>
              <a:t>f</a:t>
            </a:r>
            <a:r>
              <a:rPr lang="en-US" sz="2400" b="1" dirty="0"/>
              <a:t> = 418 </a:t>
            </a:r>
            <a:r>
              <a:rPr lang="en-US" sz="2400" b="1" dirty="0" err="1"/>
              <a:t>T</a:t>
            </a:r>
            <a:r>
              <a:rPr lang="en-US" sz="2400" b="1" baseline="-25000" dirty="0" err="1"/>
              <a:t>f</a:t>
            </a:r>
            <a:r>
              <a:rPr lang="en-US" sz="2400" b="1" dirty="0"/>
              <a:t> – 6270 + 15.785 </a:t>
            </a:r>
            <a:r>
              <a:rPr lang="en-US" sz="2400" b="1" dirty="0" err="1"/>
              <a:t>T</a:t>
            </a:r>
            <a:r>
              <a:rPr lang="en-US" sz="2400" b="1" baseline="-25000" dirty="0" err="1"/>
              <a:t>f</a:t>
            </a:r>
            <a:r>
              <a:rPr lang="en-US" sz="2400" b="1" dirty="0"/>
              <a:t> – 236.775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801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8208"/>
            <a:ext cx="3310182" cy="584775"/>
          </a:xfrm>
          <a:prstGeom prst="homePlate">
            <a:avLst/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Skill Development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732983"/>
            <a:ext cx="116571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3520 – 22 </a:t>
            </a:r>
            <a:r>
              <a:rPr lang="en-US" sz="2400" b="1" dirty="0" err="1"/>
              <a:t>T</a:t>
            </a:r>
            <a:r>
              <a:rPr lang="en-US" sz="2400" b="1" baseline="-25000" dirty="0" err="1"/>
              <a:t>f</a:t>
            </a:r>
            <a:r>
              <a:rPr lang="en-US" sz="2400" b="1" dirty="0"/>
              <a:t> = 418 </a:t>
            </a:r>
            <a:r>
              <a:rPr lang="en-US" sz="2400" b="1" dirty="0" err="1"/>
              <a:t>T</a:t>
            </a:r>
            <a:r>
              <a:rPr lang="en-US" sz="2400" b="1" baseline="-25000" dirty="0" err="1"/>
              <a:t>f</a:t>
            </a:r>
            <a:r>
              <a:rPr lang="en-US" sz="2400" b="1" dirty="0"/>
              <a:t> – 6270 + 15.785 </a:t>
            </a:r>
            <a:r>
              <a:rPr lang="en-US" sz="2400" b="1" dirty="0" err="1"/>
              <a:t>T</a:t>
            </a:r>
            <a:r>
              <a:rPr lang="en-US" sz="2400" b="1" baseline="-25000" dirty="0" err="1"/>
              <a:t>f</a:t>
            </a:r>
            <a:r>
              <a:rPr lang="en-US" sz="2400" b="1" dirty="0"/>
              <a:t> – 236.775</a:t>
            </a:r>
            <a:endParaRPr lang="en-AU" sz="2400" dirty="0"/>
          </a:p>
          <a:p>
            <a:endParaRPr lang="en-US" sz="2400" i="1" dirty="0"/>
          </a:p>
          <a:p>
            <a:r>
              <a:rPr lang="en-US" sz="2400" i="1" dirty="0"/>
              <a:t>Rearranging:</a:t>
            </a:r>
            <a:endParaRPr lang="en-US" sz="2400" b="1" dirty="0"/>
          </a:p>
          <a:p>
            <a:pPr algn="ctr"/>
            <a:r>
              <a:rPr lang="en-US" sz="2400" b="1" dirty="0"/>
              <a:t>3520 + 6270 + 236.775 = 418 </a:t>
            </a:r>
            <a:r>
              <a:rPr lang="en-US" sz="2400" b="1" dirty="0" err="1"/>
              <a:t>T</a:t>
            </a:r>
            <a:r>
              <a:rPr lang="en-US" sz="2400" b="1" baseline="-25000" dirty="0" err="1"/>
              <a:t>f</a:t>
            </a:r>
            <a:r>
              <a:rPr lang="en-US" sz="2400" b="1" dirty="0"/>
              <a:t> + 15.785 </a:t>
            </a:r>
            <a:r>
              <a:rPr lang="en-US" sz="2400" b="1" dirty="0" err="1"/>
              <a:t>T</a:t>
            </a:r>
            <a:r>
              <a:rPr lang="en-US" sz="2400" b="1" baseline="-25000" dirty="0" err="1"/>
              <a:t>f</a:t>
            </a:r>
            <a:r>
              <a:rPr lang="en-US" sz="2400" b="1" dirty="0"/>
              <a:t> + 22 T</a:t>
            </a:r>
            <a:r>
              <a:rPr lang="en-US" sz="2400" b="1" baseline="-25000" dirty="0"/>
              <a:t>f</a:t>
            </a:r>
            <a:endParaRPr lang="en-AU" sz="2400" baseline="-25000" dirty="0"/>
          </a:p>
          <a:p>
            <a:pPr algn="ctr"/>
            <a:r>
              <a:rPr lang="en-US" sz="2400" b="1" dirty="0"/>
              <a:t>10026.775 = 455.785 T</a:t>
            </a:r>
            <a:r>
              <a:rPr lang="en-US" sz="2400" b="1" baseline="-25000" dirty="0"/>
              <a:t>f</a:t>
            </a:r>
            <a:endParaRPr lang="en-AU" sz="2400" dirty="0"/>
          </a:p>
          <a:p>
            <a:pPr algn="ctr"/>
            <a:r>
              <a:rPr lang="en-US" sz="2400" b="1" dirty="0" err="1"/>
              <a:t>T</a:t>
            </a:r>
            <a:r>
              <a:rPr lang="en-US" sz="2400" b="1" baseline="-25000" dirty="0" err="1"/>
              <a:t>f</a:t>
            </a:r>
            <a:r>
              <a:rPr lang="en-US" sz="2400" b="1" dirty="0"/>
              <a:t> = 22 </a:t>
            </a:r>
            <a:r>
              <a:rPr lang="en-AU" sz="2400" b="1" dirty="0"/>
              <a:t>°</a:t>
            </a:r>
            <a:r>
              <a:rPr lang="en-US" sz="2400" b="1" dirty="0"/>
              <a:t>C</a:t>
            </a:r>
          </a:p>
          <a:p>
            <a:endParaRPr lang="en-US" sz="2400" b="1" dirty="0"/>
          </a:p>
          <a:p>
            <a:r>
              <a:rPr lang="en-US" sz="2400" i="1" dirty="0"/>
              <a:t>Sanity check: is your final answer between the two original temperatures?</a:t>
            </a:r>
            <a:endParaRPr lang="en-AU" sz="2400" i="1" dirty="0"/>
          </a:p>
        </p:txBody>
      </p:sp>
    </p:spTree>
    <p:extLst>
      <p:ext uri="{BB962C8B-B14F-4D97-AF65-F5344CB8AC3E}">
        <p14:creationId xmlns:p14="http://schemas.microsoft.com/office/powerpoint/2010/main" val="377138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9881</TotalTime>
  <Words>715</Words>
  <Application>Microsoft Office PowerPoint</Application>
  <PresentationFormat>Widescreen</PresentationFormat>
  <Paragraphs>65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Thermal Equilibrium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Thermal Energy</dc:title>
  <dc:creator>teacher</dc:creator>
  <cp:lastModifiedBy>AXTENS Nathan [Harrisdale Senior High School]</cp:lastModifiedBy>
  <cp:revision>49</cp:revision>
  <dcterms:created xsi:type="dcterms:W3CDTF">2021-02-01T07:47:57Z</dcterms:created>
  <dcterms:modified xsi:type="dcterms:W3CDTF">2022-02-11T03:22:01Z</dcterms:modified>
</cp:coreProperties>
</file>